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1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081B48"/>
                </a:solidFill>
                <a:latin typeface="Cairo"/>
              </a:defRPr>
            </a:pPr>
            <a:r>
              <a:rPr sz="1500" b="0" i="0" u="none" strike="noStrike">
                <a:solidFill>
                  <a:srgbClr val="081B48"/>
                </a:solidFill>
                <a:latin typeface="Cairo"/>
              </a:rPr>
              <a:t>النتائج حسب المنصة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النتائج</c:v>
                </c:pt>
              </c:strCache>
            </c:strRef>
          </c:tx>
          <c:spPr>
            <a:solidFill>
              <a:srgbClr val="214BFF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081B48"/>
                    </a:solidFill>
                    <a:latin typeface="Archivo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Meta</c:v>
                  </c:pt>
                  <c:pt idx="1">
                    <c:v>Google</c:v>
                  </c:pt>
                  <c:pt idx="2">
                    <c:v>TikTok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268</c:v>
                </c:pt>
                <c:pt idx="1">
                  <c:v>124</c:v>
                </c:pt>
                <c:pt idx="2">
                  <c:v>94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081B48"/>
                  </a:solidFill>
                  <a:latin typeface="Archivo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B678C"/>
                </a:solidFill>
                <a:latin typeface="Cairo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C9D5FF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B678C"/>
                </a:solidFill>
                <a:latin typeface="Archivo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B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6858000"/>
          </a:xfrm>
          <a:prstGeom prst="roundRect">
            <a:avLst/>
          </a:prstGeom>
          <a:solidFill>
            <a:srgbClr val="081B48"/>
          </a:solidFill>
          <a:ln/>
        </p:spPr>
      </p:sp>
      <p:sp>
        <p:nvSpPr>
          <p:cNvPr id="3" name="Shape 1"/>
          <p:cNvSpPr/>
          <p:nvPr/>
        </p:nvSpPr>
        <p:spPr>
          <a:xfrm rot="1080000">
            <a:off x="8869680" y="-1097280"/>
            <a:ext cx="4572000" cy="4572000"/>
          </a:xfrm>
          <a:prstGeom prst="roundRect">
            <a:avLst>
              <a:gd name="adj" fmla="val 8000"/>
            </a:avLst>
          </a:prstGeom>
          <a:solidFill>
            <a:srgbClr val="214BFF">
              <a:alpha val="14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640080" y="64008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5" name="Shape 3"/>
          <p:cNvSpPr/>
          <p:nvPr/>
        </p:nvSpPr>
        <p:spPr>
          <a:xfrm>
            <a:off x="612648" y="612648"/>
            <a:ext cx="128016" cy="128016"/>
          </a:xfrm>
          <a:prstGeom prst="roundRect">
            <a:avLst>
              <a:gd name="adj" fmla="val 28571"/>
            </a:avLst>
          </a:prstGeom>
          <a:solidFill>
            <a:srgbClr val="FF2D2D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6400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188720" y="621792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wekala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197864" y="896112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spc="3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ADVERTISING AGENCY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685800" y="24688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spc="3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MONTHLY PERFORMANCE REPORT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" y="2788920"/>
            <a:ext cx="10972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تقرير أداء الحملات</a:t>
            </a:r>
            <a:endParaRPr lang="en-US" sz="5200" dirty="0"/>
          </a:p>
        </p:txBody>
      </p:sp>
      <p:sp>
        <p:nvSpPr>
          <p:cNvPr id="11" name="Shape 9"/>
          <p:cNvSpPr/>
          <p:nvPr/>
        </p:nvSpPr>
        <p:spPr>
          <a:xfrm>
            <a:off x="685800" y="4114800"/>
            <a:ext cx="4937760" cy="640080"/>
          </a:xfrm>
          <a:prstGeom prst="roundRect">
            <a:avLst>
              <a:gd name="adj" fmla="val 14286"/>
            </a:avLst>
          </a:prstGeom>
          <a:solidFill>
            <a:srgbClr val="FFFFFF">
              <a:alpha val="8000"/>
            </a:srgbClr>
          </a:solidFill>
          <a:ln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68680" y="4114800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{ اسم العميل }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806440" y="4114800"/>
            <a:ext cx="4937760" cy="640080"/>
          </a:xfrm>
          <a:prstGeom prst="roundRect">
            <a:avLst>
              <a:gd name="adj" fmla="val 14286"/>
            </a:avLst>
          </a:prstGeom>
          <a:solidFill>
            <a:srgbClr val="FFFFFF">
              <a:alpha val="8000"/>
            </a:srgbClr>
          </a:solidFill>
          <a:ln w="9525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989320" y="4114800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{ الفترة — من / إلى }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85800" y="61264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wekalaaa.com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0" y="45720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3" name="Shape 1"/>
          <p:cNvSpPr/>
          <p:nvPr/>
        </p:nvSpPr>
        <p:spPr>
          <a:xfrm>
            <a:off x="11402568" y="429768"/>
            <a:ext cx="118872" cy="118872"/>
          </a:xfrm>
          <a:prstGeom prst="roundRect">
            <a:avLst>
              <a:gd name="adj" fmla="val 30769"/>
            </a:avLst>
          </a:prstGeom>
          <a:solidFill>
            <a:srgbClr val="FF2D2D"/>
          </a:solidFill>
          <a:ln/>
        </p:spPr>
      </p:sp>
      <p:sp>
        <p:nvSpPr>
          <p:cNvPr id="4" name="Text 2"/>
          <p:cNvSpPr/>
          <p:nvPr/>
        </p:nvSpPr>
        <p:spPr>
          <a:xfrm>
            <a:off x="1143000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384048"/>
            <a:ext cx="10424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EXECUTIVE SUMMARY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64008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الملخص التنفيذي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48640" y="1600200"/>
            <a:ext cx="2084832" cy="1463040"/>
          </a:xfrm>
          <a:prstGeom prst="roundRect">
            <a:avLst>
              <a:gd name="adj" fmla="val 6250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1728216"/>
            <a:ext cx="1901952" cy="7607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1.24M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640080" y="2478024"/>
            <a:ext cx="1901952" cy="4681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مرات الظهور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2816352" y="1600200"/>
            <a:ext cx="2084832" cy="1463040"/>
          </a:xfrm>
          <a:prstGeom prst="roundRect">
            <a:avLst>
              <a:gd name="adj" fmla="val 6250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907792" y="1728216"/>
            <a:ext cx="1901952" cy="7607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312K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2907792" y="2478024"/>
            <a:ext cx="1901952" cy="4681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الوصول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084064" y="1600200"/>
            <a:ext cx="2084832" cy="1463040"/>
          </a:xfrm>
          <a:prstGeom prst="roundRect">
            <a:avLst>
              <a:gd name="adj" fmla="val 6250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175504" y="1728216"/>
            <a:ext cx="1901952" cy="7607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486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5175504" y="2478024"/>
            <a:ext cx="1901952" cy="4681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النتائج (Leads)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7351776" y="1600200"/>
            <a:ext cx="2084832" cy="1463040"/>
          </a:xfrm>
          <a:prstGeom prst="roundRect">
            <a:avLst>
              <a:gd name="adj" fmla="val 6250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443216" y="1728216"/>
            <a:ext cx="1901952" cy="7607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17.8 ج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7443216" y="2478024"/>
            <a:ext cx="1901952" cy="4681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تكلفة النتيجة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9619488" y="1600200"/>
            <a:ext cx="2084832" cy="1463040"/>
          </a:xfrm>
          <a:prstGeom prst="roundRect">
            <a:avLst>
              <a:gd name="adj" fmla="val 6250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710928" y="1728216"/>
            <a:ext cx="1901952" cy="7607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4.2x</a:t>
            </a:r>
            <a:endParaRPr lang="en-US" sz="2600" dirty="0"/>
          </a:p>
        </p:txBody>
      </p:sp>
      <p:sp>
        <p:nvSpPr>
          <p:cNvPr id="21" name="Text 19"/>
          <p:cNvSpPr/>
          <p:nvPr/>
        </p:nvSpPr>
        <p:spPr>
          <a:xfrm>
            <a:off x="9710928" y="2478024"/>
            <a:ext cx="1901952" cy="4681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ROAS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548640" y="3383280"/>
            <a:ext cx="11064240" cy="2651760"/>
          </a:xfrm>
          <a:prstGeom prst="roundRect">
            <a:avLst>
              <a:gd name="adj" fmla="val 4138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22960" y="35661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أهم النتائج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822960" y="3977640"/>
            <a:ext cx="1024128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اكتب هنا 2–3 نقاط تلخّص أداء الشهر: أهم إنجاز، أكبر تحسّن، وأي تحدي واجهناه.</a:t>
            </a:r>
            <a:endParaRPr lang="en-US" sz="1300" dirty="0"/>
          </a:p>
          <a:p>
            <a:pPr algn="r"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مثال: انخفضت تكلفة الـ Lead بنسبة 22% مقارنة بالشهر اللي فات.</a:t>
            </a:r>
            <a:endParaRPr lang="en-US" sz="1300" dirty="0"/>
          </a:p>
          <a:p>
            <a:pPr algn="r" marL="342900" indent="-342900">
              <a:buSzPct val="100000"/>
              <a:buChar char="•"/>
            </a:pPr>
            <a:r>
              <a:rPr lang="en-US" sz="13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مثال: أفضل قناة كانت Meta بأعلى عدد Leads وأقل تكلفة.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48640" y="635508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* الأرقام توضيحية — استبدلها ببيانات العميل الفعلية.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0" y="45720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3" name="Shape 1"/>
          <p:cNvSpPr/>
          <p:nvPr/>
        </p:nvSpPr>
        <p:spPr>
          <a:xfrm>
            <a:off x="11402568" y="429768"/>
            <a:ext cx="118872" cy="118872"/>
          </a:xfrm>
          <a:prstGeom prst="roundRect">
            <a:avLst>
              <a:gd name="adj" fmla="val 30769"/>
            </a:avLst>
          </a:prstGeom>
          <a:solidFill>
            <a:srgbClr val="FF2D2D"/>
          </a:solidFill>
          <a:ln/>
        </p:spPr>
      </p:sp>
      <p:sp>
        <p:nvSpPr>
          <p:cNvPr id="4" name="Text 2"/>
          <p:cNvSpPr/>
          <p:nvPr/>
        </p:nvSpPr>
        <p:spPr>
          <a:xfrm>
            <a:off x="1143000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384048"/>
            <a:ext cx="10424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OVERALL PERFORMANCE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64008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نظرة عامة على الأداء</a:t>
            </a:r>
            <a:endParaRPr lang="en-US" sz="3000" dirty="0"/>
          </a:p>
        </p:txBody>
      </p:sp>
      <p:graphicFrame>
        <p:nvGraphicFramePr>
          <p:cNvPr id="7" name="Chart 0" descr=""/>
          <p:cNvGraphicFramePr/>
          <p:nvPr/>
        </p:nvGraphicFramePr>
        <p:xfrm>
          <a:off x="548640" y="1645920"/>
          <a:ext cx="676656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8" name="Shape 5"/>
          <p:cNvSpPr/>
          <p:nvPr/>
        </p:nvSpPr>
        <p:spPr>
          <a:xfrm>
            <a:off x="7589520" y="1737360"/>
            <a:ext cx="4023360" cy="1234440"/>
          </a:xfrm>
          <a:prstGeom prst="roundRect">
            <a:avLst>
              <a:gd name="adj" fmla="val 7407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680960" y="1865376"/>
            <a:ext cx="3840480" cy="6419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— ج</a:t>
            </a:r>
            <a:endParaRPr lang="en-US" sz="2600" dirty="0"/>
          </a:p>
        </p:txBody>
      </p:sp>
      <p:sp>
        <p:nvSpPr>
          <p:cNvPr id="10" name="Text 7"/>
          <p:cNvSpPr/>
          <p:nvPr/>
        </p:nvSpPr>
        <p:spPr>
          <a:xfrm>
            <a:off x="7680960" y="2478024"/>
            <a:ext cx="3840480" cy="3950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إجمالي الإنفاق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7589520" y="3154680"/>
            <a:ext cx="4023360" cy="1234440"/>
          </a:xfrm>
          <a:prstGeom prst="roundRect">
            <a:avLst>
              <a:gd name="adj" fmla="val 7407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680960" y="3282696"/>
            <a:ext cx="3840480" cy="6419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—</a:t>
            </a:r>
            <a:endParaRPr lang="en-US" sz="2600" dirty="0"/>
          </a:p>
        </p:txBody>
      </p:sp>
      <p:sp>
        <p:nvSpPr>
          <p:cNvPr id="13" name="Text 10"/>
          <p:cNvSpPr/>
          <p:nvPr/>
        </p:nvSpPr>
        <p:spPr>
          <a:xfrm>
            <a:off x="7680960" y="3895344"/>
            <a:ext cx="3840480" cy="3950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إجمالي النتائج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7589520" y="4572000"/>
            <a:ext cx="4023360" cy="1234440"/>
          </a:xfrm>
          <a:prstGeom prst="roundRect">
            <a:avLst>
              <a:gd name="adj" fmla="val 7407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680960" y="4700016"/>
            <a:ext cx="3840480" cy="6419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— ج</a:t>
            </a:r>
            <a:endParaRPr lang="en-US" sz="2600" dirty="0"/>
          </a:p>
        </p:txBody>
      </p:sp>
      <p:sp>
        <p:nvSpPr>
          <p:cNvPr id="16" name="Text 13"/>
          <p:cNvSpPr/>
          <p:nvPr/>
        </p:nvSpPr>
        <p:spPr>
          <a:xfrm>
            <a:off x="7680960" y="5312664"/>
            <a:ext cx="3840480" cy="3950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متوسط تكلفة النتيجة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548640" y="635508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* بيانات توضيحية — استبدل القيم والرسم البياني ببيانات الحملات.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0" y="45720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3" name="Shape 1"/>
          <p:cNvSpPr/>
          <p:nvPr/>
        </p:nvSpPr>
        <p:spPr>
          <a:xfrm>
            <a:off x="11402568" y="429768"/>
            <a:ext cx="118872" cy="118872"/>
          </a:xfrm>
          <a:prstGeom prst="roundRect">
            <a:avLst>
              <a:gd name="adj" fmla="val 30769"/>
            </a:avLst>
          </a:prstGeom>
          <a:solidFill>
            <a:srgbClr val="FF2D2D"/>
          </a:solidFill>
          <a:ln/>
        </p:spPr>
      </p:sp>
      <p:sp>
        <p:nvSpPr>
          <p:cNvPr id="4" name="Text 2"/>
          <p:cNvSpPr/>
          <p:nvPr/>
        </p:nvSpPr>
        <p:spPr>
          <a:xfrm>
            <a:off x="1143000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384048"/>
            <a:ext cx="10424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META · FACEBOOK · INSTAGRAM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64008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أداء Meta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48640" y="1600200"/>
            <a:ext cx="2084832" cy="1371600"/>
          </a:xfrm>
          <a:prstGeom prst="roundRect">
            <a:avLst>
              <a:gd name="adj" fmla="val 6667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1728216"/>
            <a:ext cx="190195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—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640080" y="2423160"/>
            <a:ext cx="19019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مرات الظهور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2816352" y="1600200"/>
            <a:ext cx="2084832" cy="1371600"/>
          </a:xfrm>
          <a:prstGeom prst="roundRect">
            <a:avLst>
              <a:gd name="adj" fmla="val 6667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907792" y="1728216"/>
            <a:ext cx="190195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—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2907792" y="2423160"/>
            <a:ext cx="19019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النقرات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084064" y="1600200"/>
            <a:ext cx="2084832" cy="1371600"/>
          </a:xfrm>
          <a:prstGeom prst="roundRect">
            <a:avLst>
              <a:gd name="adj" fmla="val 6667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175504" y="1728216"/>
            <a:ext cx="190195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—%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5175504" y="2423160"/>
            <a:ext cx="19019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CTR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7351776" y="1600200"/>
            <a:ext cx="2084832" cy="1371600"/>
          </a:xfrm>
          <a:prstGeom prst="roundRect">
            <a:avLst>
              <a:gd name="adj" fmla="val 6667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443216" y="1728216"/>
            <a:ext cx="190195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—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7443216" y="2423160"/>
            <a:ext cx="19019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النتائج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9619488" y="1600200"/>
            <a:ext cx="2084832" cy="1371600"/>
          </a:xfrm>
          <a:prstGeom prst="roundRect">
            <a:avLst>
              <a:gd name="adj" fmla="val 6667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710928" y="1728216"/>
            <a:ext cx="190195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— ج</a:t>
            </a:r>
            <a:endParaRPr lang="en-US" sz="2600" dirty="0"/>
          </a:p>
        </p:txBody>
      </p:sp>
      <p:sp>
        <p:nvSpPr>
          <p:cNvPr id="21" name="Text 19"/>
          <p:cNvSpPr/>
          <p:nvPr/>
        </p:nvSpPr>
        <p:spPr>
          <a:xfrm>
            <a:off x="9710928" y="2423160"/>
            <a:ext cx="19019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تكلفة النتيجة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548640" y="32004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أهم الحملات</a:t>
            </a:r>
            <a:endParaRPr lang="en-US" sz="15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3566160"/>
          <a:ext cx="576072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280160"/>
                <a:gridCol w="1280160"/>
              </a:tblGrid>
              <a:tr h="457200"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الحملة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B4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النتائج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B4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التكلفة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B4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اكتب اسم الحملة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—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— ج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اكتب اسم الحملة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—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— ج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اكتب اسم الحملة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—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— ج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4" name="Shape 21"/>
          <p:cNvSpPr/>
          <p:nvPr/>
        </p:nvSpPr>
        <p:spPr>
          <a:xfrm>
            <a:off x="6675120" y="3200400"/>
            <a:ext cx="4937760" cy="2834640"/>
          </a:xfrm>
          <a:prstGeom prst="roundRect">
            <a:avLst>
              <a:gd name="adj" fmla="val 2581"/>
            </a:avLst>
          </a:prstGeom>
          <a:solidFill>
            <a:srgbClr val="F5F5F5"/>
          </a:solidFill>
          <a:ln w="15875">
            <a:solidFill>
              <a:srgbClr val="C9D5FF"/>
            </a:solidFill>
            <a:prstDash val="dash"/>
          </a:ln>
        </p:spPr>
      </p:sp>
      <p:sp>
        <p:nvSpPr>
          <p:cNvPr id="25" name="Text 22"/>
          <p:cNvSpPr/>
          <p:nvPr/>
        </p:nvSpPr>
        <p:spPr>
          <a:xfrm>
            <a:off x="6766560" y="438912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＋  مكان لقطة الشاشة (Screenshot)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548640" y="635508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* الأرقام توضيحية — استبدلها ببيانات المنصة، وأضف لقطات الحملات.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0" y="45720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3" name="Shape 1"/>
          <p:cNvSpPr/>
          <p:nvPr/>
        </p:nvSpPr>
        <p:spPr>
          <a:xfrm>
            <a:off x="11402568" y="429768"/>
            <a:ext cx="118872" cy="118872"/>
          </a:xfrm>
          <a:prstGeom prst="roundRect">
            <a:avLst>
              <a:gd name="adj" fmla="val 30769"/>
            </a:avLst>
          </a:prstGeom>
          <a:solidFill>
            <a:srgbClr val="FF2D2D"/>
          </a:solidFill>
          <a:ln/>
        </p:spPr>
      </p:sp>
      <p:sp>
        <p:nvSpPr>
          <p:cNvPr id="4" name="Text 2"/>
          <p:cNvSpPr/>
          <p:nvPr/>
        </p:nvSpPr>
        <p:spPr>
          <a:xfrm>
            <a:off x="1143000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384048"/>
            <a:ext cx="10424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GOOGLE ADS · SEARCH · PMAX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64008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أداء Google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48640" y="1600200"/>
            <a:ext cx="2084832" cy="1371600"/>
          </a:xfrm>
          <a:prstGeom prst="roundRect">
            <a:avLst>
              <a:gd name="adj" fmla="val 6667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1728216"/>
            <a:ext cx="190195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—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640080" y="2423160"/>
            <a:ext cx="19019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مرات الظهور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2816352" y="1600200"/>
            <a:ext cx="2084832" cy="1371600"/>
          </a:xfrm>
          <a:prstGeom prst="roundRect">
            <a:avLst>
              <a:gd name="adj" fmla="val 6667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907792" y="1728216"/>
            <a:ext cx="190195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—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2907792" y="2423160"/>
            <a:ext cx="19019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النقرات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084064" y="1600200"/>
            <a:ext cx="2084832" cy="1371600"/>
          </a:xfrm>
          <a:prstGeom prst="roundRect">
            <a:avLst>
              <a:gd name="adj" fmla="val 6667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175504" y="1728216"/>
            <a:ext cx="190195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—%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5175504" y="2423160"/>
            <a:ext cx="19019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CTR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7351776" y="1600200"/>
            <a:ext cx="2084832" cy="1371600"/>
          </a:xfrm>
          <a:prstGeom prst="roundRect">
            <a:avLst>
              <a:gd name="adj" fmla="val 6667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443216" y="1728216"/>
            <a:ext cx="190195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—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7443216" y="2423160"/>
            <a:ext cx="19019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النتائج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9619488" y="1600200"/>
            <a:ext cx="2084832" cy="1371600"/>
          </a:xfrm>
          <a:prstGeom prst="roundRect">
            <a:avLst>
              <a:gd name="adj" fmla="val 6667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710928" y="1728216"/>
            <a:ext cx="190195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— ج</a:t>
            </a:r>
            <a:endParaRPr lang="en-US" sz="2600" dirty="0"/>
          </a:p>
        </p:txBody>
      </p:sp>
      <p:sp>
        <p:nvSpPr>
          <p:cNvPr id="21" name="Text 19"/>
          <p:cNvSpPr/>
          <p:nvPr/>
        </p:nvSpPr>
        <p:spPr>
          <a:xfrm>
            <a:off x="9710928" y="2423160"/>
            <a:ext cx="19019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تكلفة النتيجة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548640" y="32004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أهم الحملات</a:t>
            </a:r>
            <a:endParaRPr lang="en-US" sz="15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3566160"/>
          <a:ext cx="576072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280160"/>
                <a:gridCol w="1280160"/>
              </a:tblGrid>
              <a:tr h="457200"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الحملة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B4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النتائج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B4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التكلفة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B4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اكتب اسم الحملة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—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— ج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اكتب اسم الحملة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—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— ج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اكتب اسم الحملة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—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— ج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4" name="Shape 21"/>
          <p:cNvSpPr/>
          <p:nvPr/>
        </p:nvSpPr>
        <p:spPr>
          <a:xfrm>
            <a:off x="6675120" y="3200400"/>
            <a:ext cx="4937760" cy="2834640"/>
          </a:xfrm>
          <a:prstGeom prst="roundRect">
            <a:avLst>
              <a:gd name="adj" fmla="val 2581"/>
            </a:avLst>
          </a:prstGeom>
          <a:solidFill>
            <a:srgbClr val="F5F5F5"/>
          </a:solidFill>
          <a:ln w="15875">
            <a:solidFill>
              <a:srgbClr val="C9D5FF"/>
            </a:solidFill>
            <a:prstDash val="dash"/>
          </a:ln>
        </p:spPr>
      </p:sp>
      <p:sp>
        <p:nvSpPr>
          <p:cNvPr id="25" name="Text 22"/>
          <p:cNvSpPr/>
          <p:nvPr/>
        </p:nvSpPr>
        <p:spPr>
          <a:xfrm>
            <a:off x="6766560" y="438912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＋  مكان لقطة الشاشة (Screenshot)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548640" y="635508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* الأرقام توضيحية — استبدلها ببيانات المنصة، وأضف لقطات الحملات.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0" y="45720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3" name="Shape 1"/>
          <p:cNvSpPr/>
          <p:nvPr/>
        </p:nvSpPr>
        <p:spPr>
          <a:xfrm>
            <a:off x="11402568" y="429768"/>
            <a:ext cx="118872" cy="118872"/>
          </a:xfrm>
          <a:prstGeom prst="roundRect">
            <a:avLst>
              <a:gd name="adj" fmla="val 30769"/>
            </a:avLst>
          </a:prstGeom>
          <a:solidFill>
            <a:srgbClr val="FF2D2D"/>
          </a:solidFill>
          <a:ln/>
        </p:spPr>
      </p:sp>
      <p:sp>
        <p:nvSpPr>
          <p:cNvPr id="4" name="Text 2"/>
          <p:cNvSpPr/>
          <p:nvPr/>
        </p:nvSpPr>
        <p:spPr>
          <a:xfrm>
            <a:off x="1143000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384048"/>
            <a:ext cx="10424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TIKTOK ADS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64008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أداء TikTok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48640" y="1600200"/>
            <a:ext cx="2084832" cy="1371600"/>
          </a:xfrm>
          <a:prstGeom prst="roundRect">
            <a:avLst>
              <a:gd name="adj" fmla="val 6667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1728216"/>
            <a:ext cx="190195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—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640080" y="2423160"/>
            <a:ext cx="19019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مرات الظهور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2816352" y="1600200"/>
            <a:ext cx="2084832" cy="1371600"/>
          </a:xfrm>
          <a:prstGeom prst="roundRect">
            <a:avLst>
              <a:gd name="adj" fmla="val 6667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907792" y="1728216"/>
            <a:ext cx="190195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—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2907792" y="2423160"/>
            <a:ext cx="19019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النقرات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084064" y="1600200"/>
            <a:ext cx="2084832" cy="1371600"/>
          </a:xfrm>
          <a:prstGeom prst="roundRect">
            <a:avLst>
              <a:gd name="adj" fmla="val 6667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175504" y="1728216"/>
            <a:ext cx="190195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—%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5175504" y="2423160"/>
            <a:ext cx="19019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CTR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7351776" y="1600200"/>
            <a:ext cx="2084832" cy="1371600"/>
          </a:xfrm>
          <a:prstGeom prst="roundRect">
            <a:avLst>
              <a:gd name="adj" fmla="val 6667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443216" y="1728216"/>
            <a:ext cx="190195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—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7443216" y="2423160"/>
            <a:ext cx="19019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النتائج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9619488" y="1600200"/>
            <a:ext cx="2084832" cy="1371600"/>
          </a:xfrm>
          <a:prstGeom prst="roundRect">
            <a:avLst>
              <a:gd name="adj" fmla="val 6667"/>
            </a:avLst>
          </a:prstGeom>
          <a:solidFill>
            <a:srgbClr val="EDF1FF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710928" y="1728216"/>
            <a:ext cx="190195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— ج</a:t>
            </a:r>
            <a:endParaRPr lang="en-US" sz="2600" dirty="0"/>
          </a:p>
        </p:txBody>
      </p:sp>
      <p:sp>
        <p:nvSpPr>
          <p:cNvPr id="21" name="Text 19"/>
          <p:cNvSpPr/>
          <p:nvPr/>
        </p:nvSpPr>
        <p:spPr>
          <a:xfrm>
            <a:off x="9710928" y="2423160"/>
            <a:ext cx="19019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تكلفة النتيجة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548640" y="320040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أهم الحملات</a:t>
            </a:r>
            <a:endParaRPr lang="en-US" sz="15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3566160"/>
          <a:ext cx="576072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280160"/>
                <a:gridCol w="1280160"/>
              </a:tblGrid>
              <a:tr h="457200"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الحملة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B4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النتائج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B4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التكلفة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B4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اكتب اسم الحملة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—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— ج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اكتب اسم الحملة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—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— ج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اكتب اسم الحملة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—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— ج</a:t>
                      </a:r>
                      <a:endParaRPr lang="en-US" sz="120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4" name="Shape 21"/>
          <p:cNvSpPr/>
          <p:nvPr/>
        </p:nvSpPr>
        <p:spPr>
          <a:xfrm>
            <a:off x="6675120" y="3200400"/>
            <a:ext cx="4937760" cy="2834640"/>
          </a:xfrm>
          <a:prstGeom prst="roundRect">
            <a:avLst>
              <a:gd name="adj" fmla="val 2581"/>
            </a:avLst>
          </a:prstGeom>
          <a:solidFill>
            <a:srgbClr val="F5F5F5"/>
          </a:solidFill>
          <a:ln w="15875">
            <a:solidFill>
              <a:srgbClr val="C9D5FF"/>
            </a:solidFill>
            <a:prstDash val="dash"/>
          </a:ln>
        </p:spPr>
      </p:sp>
      <p:sp>
        <p:nvSpPr>
          <p:cNvPr id="25" name="Text 22"/>
          <p:cNvSpPr/>
          <p:nvPr/>
        </p:nvSpPr>
        <p:spPr>
          <a:xfrm>
            <a:off x="6766560" y="438912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＋  مكان لقطة الشاشة (Screenshot)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548640" y="635508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* الأرقام توضيحية — استبدلها ببيانات المنصة، وأضف لقطات الحملات.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0" y="45720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3" name="Shape 1"/>
          <p:cNvSpPr/>
          <p:nvPr/>
        </p:nvSpPr>
        <p:spPr>
          <a:xfrm>
            <a:off x="11402568" y="429768"/>
            <a:ext cx="118872" cy="118872"/>
          </a:xfrm>
          <a:prstGeom prst="roundRect">
            <a:avLst>
              <a:gd name="adj" fmla="val 30769"/>
            </a:avLst>
          </a:prstGeom>
          <a:solidFill>
            <a:srgbClr val="FF2D2D"/>
          </a:solidFill>
          <a:ln/>
        </p:spPr>
      </p:sp>
      <p:sp>
        <p:nvSpPr>
          <p:cNvPr id="4" name="Text 2"/>
          <p:cNvSpPr/>
          <p:nvPr/>
        </p:nvSpPr>
        <p:spPr>
          <a:xfrm>
            <a:off x="1143000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384048"/>
            <a:ext cx="10424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TOP PERFORMERS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64008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أفضل الحملات والكرييتيف</a:t>
            </a:r>
            <a:endParaRPr lang="en-US" sz="30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691640"/>
          <a:ext cx="11064240" cy="914400"/>
        </p:xfrm>
        <a:graphic>
          <a:graphicData uri="http://schemas.openxmlformats.org/drawingml/2006/table">
            <a:tbl>
              <a:tblPr/>
              <a:tblGrid>
                <a:gridCol w="3931920"/>
                <a:gridCol w="1828800"/>
                <a:gridCol w="1737360"/>
                <a:gridCol w="1737360"/>
                <a:gridCol w="1828800"/>
              </a:tblGrid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الحملة / الكرييتيف</a:t>
                      </a:r>
                      <a:endParaRPr lang="en-US" sz="125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B4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المنصة</a:t>
                      </a:r>
                      <a:endParaRPr lang="en-US" sz="125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B4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النتائج</a:t>
                      </a:r>
                      <a:endParaRPr lang="en-US" sz="125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B4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التكلفة</a:t>
                      </a:r>
                      <a:endParaRPr lang="en-US" sz="125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B4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ملاحظة</a:t>
                      </a:r>
                      <a:endParaRPr lang="en-US" sz="125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B48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5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اكتب هنا</a:t>
                      </a:r>
                      <a:endParaRPr lang="en-US" sz="125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—</a:t>
                      </a:r>
                      <a:endParaRPr lang="en-US" sz="125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—</a:t>
                      </a:r>
                      <a:endParaRPr lang="en-US" sz="125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— ج</a:t>
                      </a:r>
                      <a:endParaRPr lang="en-US" sz="125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50" dirty="0">
                          <a:solidFill>
                            <a:srgbClr val="5B678C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ليه اشتغل؟</a:t>
                      </a:r>
                      <a:endParaRPr lang="en-US" sz="125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5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اكتب هنا</a:t>
                      </a:r>
                      <a:endParaRPr lang="en-US" sz="125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—</a:t>
                      </a:r>
                      <a:endParaRPr lang="en-US" sz="125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—</a:t>
                      </a:r>
                      <a:endParaRPr lang="en-US" sz="125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— ج</a:t>
                      </a:r>
                      <a:endParaRPr lang="en-US" sz="125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50" dirty="0">
                          <a:solidFill>
                            <a:srgbClr val="5B678C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ليه اشتغل؟</a:t>
                      </a:r>
                      <a:endParaRPr lang="en-US" sz="125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5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اكتب هنا</a:t>
                      </a:r>
                      <a:endParaRPr lang="en-US" sz="125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—</a:t>
                      </a:r>
                      <a:endParaRPr lang="en-US" sz="125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—</a:t>
                      </a:r>
                      <a:endParaRPr lang="en-US" sz="125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— ج</a:t>
                      </a:r>
                      <a:endParaRPr lang="en-US" sz="125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50" dirty="0">
                          <a:solidFill>
                            <a:srgbClr val="5B678C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ليه اشتغل؟</a:t>
                      </a:r>
                      <a:endParaRPr lang="en-US" sz="125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5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اكتب هنا</a:t>
                      </a:r>
                      <a:endParaRPr lang="en-US" sz="125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—</a:t>
                      </a:r>
                      <a:endParaRPr lang="en-US" sz="125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—</a:t>
                      </a:r>
                      <a:endParaRPr lang="en-US" sz="125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0D1B3D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— ج</a:t>
                      </a:r>
                      <a:endParaRPr lang="en-US" sz="125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50" dirty="0">
                          <a:solidFill>
                            <a:srgbClr val="5B678C"/>
                          </a:solidFill>
                          <a:latin typeface="Cairo" pitchFamily="34" charset="0"/>
                          <a:ea typeface="Cairo" pitchFamily="34" charset="-122"/>
                          <a:cs typeface="Cairo" pitchFamily="34" charset="-120"/>
                        </a:rPr>
                        <a:t>ليه اشتغل؟</a:t>
                      </a:r>
                      <a:endParaRPr lang="en-US" sz="1250" dirty="0">
                        <a:latin typeface="Cairo" charset="0"/>
                        <a:ea typeface="Cairo" charset="0"/>
                        <a:cs typeface="Cairo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9D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1FF"/>
                    </a:solidFill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548640" y="4617720"/>
            <a:ext cx="11064240" cy="1371600"/>
          </a:xfrm>
          <a:prstGeom prst="roundRect">
            <a:avLst>
              <a:gd name="adj" fmla="val 5333"/>
            </a:avLst>
          </a:prstGeom>
          <a:solidFill>
            <a:srgbClr val="F5F5F5"/>
          </a:solidFill>
          <a:ln w="15875">
            <a:solidFill>
              <a:srgbClr val="C9D5FF"/>
            </a:solidFill>
            <a:prstDash val="dash"/>
          </a:ln>
        </p:spPr>
      </p:sp>
      <p:sp>
        <p:nvSpPr>
          <p:cNvPr id="9" name="Text 6"/>
          <p:cNvSpPr/>
          <p:nvPr/>
        </p:nvSpPr>
        <p:spPr>
          <a:xfrm>
            <a:off x="640080" y="507492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＋  مكان لقطات أفضل الإعلانات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548640" y="635508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5B678C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* املأ الجدول بأفضل الحملات والكرييتيف اللي حققوا أعلى نتائج.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430000" y="45720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3" name="Shape 1"/>
          <p:cNvSpPr/>
          <p:nvPr/>
        </p:nvSpPr>
        <p:spPr>
          <a:xfrm>
            <a:off x="11402568" y="429768"/>
            <a:ext cx="118872" cy="118872"/>
          </a:xfrm>
          <a:prstGeom prst="roundRect">
            <a:avLst>
              <a:gd name="adj" fmla="val 30769"/>
            </a:avLst>
          </a:prstGeom>
          <a:solidFill>
            <a:srgbClr val="FF2D2D"/>
          </a:solidFill>
          <a:ln/>
        </p:spPr>
      </p:sp>
      <p:sp>
        <p:nvSpPr>
          <p:cNvPr id="4" name="Text 2"/>
          <p:cNvSpPr/>
          <p:nvPr/>
        </p:nvSpPr>
        <p:spPr>
          <a:xfrm>
            <a:off x="11430000" y="4572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384048"/>
            <a:ext cx="10424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RECOMMENDATIONS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640080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3000" b="1" dirty="0">
                <a:solidFill>
                  <a:srgbClr val="081B48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التوصيات للفترة الجاية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548640" y="1737360"/>
            <a:ext cx="5486400" cy="1737360"/>
          </a:xfrm>
          <a:prstGeom prst="roundRect">
            <a:avLst>
              <a:gd name="adj" fmla="val 6316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257800" y="196596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214BFF"/>
          </a:solidFill>
          <a:ln/>
        </p:spPr>
      </p:sp>
      <p:sp>
        <p:nvSpPr>
          <p:cNvPr id="9" name="Text 7"/>
          <p:cNvSpPr/>
          <p:nvPr/>
        </p:nvSpPr>
        <p:spPr>
          <a:xfrm>
            <a:off x="5257800" y="19659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1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22960" y="2011680"/>
            <a:ext cx="42976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4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اكتب التوصية الأولى هنا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309360" y="1737360"/>
            <a:ext cx="5486400" cy="1737360"/>
          </a:xfrm>
          <a:prstGeom prst="roundRect">
            <a:avLst>
              <a:gd name="adj" fmla="val 6316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018520" y="196596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214BFF"/>
          </a:solidFill>
          <a:ln/>
        </p:spPr>
      </p:sp>
      <p:sp>
        <p:nvSpPr>
          <p:cNvPr id="13" name="Text 11"/>
          <p:cNvSpPr/>
          <p:nvPr/>
        </p:nvSpPr>
        <p:spPr>
          <a:xfrm>
            <a:off x="11018520" y="19659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2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6583680" y="2011680"/>
            <a:ext cx="42976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4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اكتب التوصية الثانية هنا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48640" y="3749040"/>
            <a:ext cx="5486400" cy="1737360"/>
          </a:xfrm>
          <a:prstGeom prst="roundRect">
            <a:avLst>
              <a:gd name="adj" fmla="val 6316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257800" y="397764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214BFF"/>
          </a:solidFill>
          <a:ln/>
        </p:spPr>
      </p:sp>
      <p:sp>
        <p:nvSpPr>
          <p:cNvPr id="17" name="Text 15"/>
          <p:cNvSpPr/>
          <p:nvPr/>
        </p:nvSpPr>
        <p:spPr>
          <a:xfrm>
            <a:off x="5257800" y="39776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22960" y="4023360"/>
            <a:ext cx="42976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4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اكتب التوصية الثالثة هنا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6309360" y="3749040"/>
            <a:ext cx="5486400" cy="1737360"/>
          </a:xfrm>
          <a:prstGeom prst="roundRect">
            <a:avLst>
              <a:gd name="adj" fmla="val 6316"/>
            </a:avLst>
          </a:prstGeom>
          <a:solidFill>
            <a:srgbClr val="F5F5F5"/>
          </a:solidFill>
          <a:ln w="12700">
            <a:solidFill>
              <a:srgbClr val="C9D5F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1018520" y="3977640"/>
            <a:ext cx="502920" cy="502920"/>
          </a:xfrm>
          <a:prstGeom prst="roundRect">
            <a:avLst>
              <a:gd name="adj" fmla="val 18182"/>
            </a:avLst>
          </a:prstGeom>
          <a:solidFill>
            <a:srgbClr val="214BFF"/>
          </a:solidFill>
          <a:ln/>
        </p:spPr>
      </p:sp>
      <p:sp>
        <p:nvSpPr>
          <p:cNvPr id="21" name="Text 19"/>
          <p:cNvSpPr/>
          <p:nvPr/>
        </p:nvSpPr>
        <p:spPr>
          <a:xfrm>
            <a:off x="11018520" y="39776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4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6583680" y="4023360"/>
            <a:ext cx="42976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buNone/>
            </a:pPr>
            <a:r>
              <a:rPr lang="en-US" sz="1400" dirty="0">
                <a:solidFill>
                  <a:srgbClr val="0D1B3D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اكتب التوصية الرابعة هنا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81B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080000">
            <a:off x="-1097280" y="3200400"/>
            <a:ext cx="4572000" cy="4572000"/>
          </a:xfrm>
          <a:prstGeom prst="roundRect">
            <a:avLst>
              <a:gd name="adj" fmla="val 8000"/>
            </a:avLst>
          </a:prstGeom>
          <a:solidFill>
            <a:srgbClr val="214BFF">
              <a:alpha val="14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40080"/>
            <a:ext cx="457200" cy="457200"/>
          </a:xfrm>
          <a:prstGeom prst="roundRect">
            <a:avLst>
              <a:gd name="adj" fmla="val 18000"/>
            </a:avLst>
          </a:prstGeom>
          <a:solidFill>
            <a:srgbClr val="214BFF"/>
          </a:solidFill>
          <a:ln/>
        </p:spPr>
      </p:sp>
      <p:sp>
        <p:nvSpPr>
          <p:cNvPr id="4" name="Shape 2"/>
          <p:cNvSpPr/>
          <p:nvPr/>
        </p:nvSpPr>
        <p:spPr>
          <a:xfrm>
            <a:off x="612648" y="612648"/>
            <a:ext cx="128016" cy="128016"/>
          </a:xfrm>
          <a:prstGeom prst="roundRect">
            <a:avLst>
              <a:gd name="adj" fmla="val 28571"/>
            </a:avLst>
          </a:prstGeom>
          <a:solidFill>
            <a:srgbClr val="FF2D2D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6400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188720" y="621792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wekala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197864" y="896112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spc="300" kern="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ADVERTISING AGENCY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640080" y="265176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الخطوات الجاية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640080" y="3657600"/>
            <a:ext cx="82296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CFE0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اكتب هنا خطة الفترة الجاية والأهداف المتفق عليها.</a:t>
            </a:r>
            <a:endParaRPr lang="en-US" sz="1500" dirty="0"/>
          </a:p>
          <a:p>
            <a:pPr algn="l" marL="342900" indent="-342900">
              <a:buSzPct val="100000"/>
              <a:buChar char="•"/>
            </a:pPr>
            <a:r>
              <a:rPr lang="en-US" sz="1500" dirty="0">
                <a:solidFill>
                  <a:srgbClr val="CFE0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أي مطلوب من العميل (موافقات / أصول / ميزانية).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40080" y="60350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214B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wekalaaa.com   ·   01000366625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40080" y="5120640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iro" pitchFamily="34" charset="0"/>
                <a:ea typeface="Cairo" pitchFamily="34" charset="-122"/>
                <a:cs typeface="Cairo" pitchFamily="34" charset="-120"/>
              </a:rPr>
              <a:t>شكراً</a:t>
            </a:r>
            <a:endParaRPr lang="en-US" sz="2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Wekala — Monthly Report Template</dc:title>
  <dc:subject>PptxGenJS Presentation</dc:subject>
  <dc:creator>Wekala Advertising Agency</dc:creator>
  <cp:lastModifiedBy>Wekala Advertising Agency</cp:lastModifiedBy>
  <cp:revision>1</cp:revision>
  <dcterms:created xsi:type="dcterms:W3CDTF">2026-08-20T21:46:03Z</dcterms:created>
  <dcterms:modified xsi:type="dcterms:W3CDTF">2026-08-20T21:46:03Z</dcterms:modified>
</cp:coreProperties>
</file>